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77" r:id="rId3"/>
    <p:sldId id="278" r:id="rId4"/>
    <p:sldId id="280" r:id="rId5"/>
    <p:sldId id="281" r:id="rId6"/>
    <p:sldId id="283" r:id="rId7"/>
    <p:sldId id="262" r:id="rId8"/>
    <p:sldId id="284" r:id="rId9"/>
    <p:sldId id="261" r:id="rId10"/>
    <p:sldId id="269" r:id="rId11"/>
    <p:sldId id="285" r:id="rId12"/>
    <p:sldId id="264" r:id="rId13"/>
    <p:sldId id="268" r:id="rId14"/>
    <p:sldId id="286" r:id="rId15"/>
    <p:sldId id="287" r:id="rId16"/>
    <p:sldId id="265" r:id="rId17"/>
    <p:sldId id="266" r:id="rId18"/>
    <p:sldId id="267" r:id="rId19"/>
    <p:sldId id="288" r:id="rId20"/>
    <p:sldId id="270" r:id="rId21"/>
    <p:sldId id="290" r:id="rId22"/>
    <p:sldId id="291" r:id="rId23"/>
    <p:sldId id="279" r:id="rId24"/>
    <p:sldId id="292" r:id="rId25"/>
    <p:sldId id="293" r:id="rId26"/>
    <p:sldId id="275" r:id="rId27"/>
    <p:sldId id="294" r:id="rId28"/>
    <p:sldId id="276" r:id="rId29"/>
  </p:sldIdLst>
  <p:sldSz cx="12192000" cy="6858000"/>
  <p:notesSz cx="6858000" cy="9144000"/>
  <p:embeddedFontLst>
    <p:embeddedFont>
      <p:font typeface="Lucida Console" panose="020B0609040504020204" pitchFamily="49" charset="0"/>
      <p:regular r:id="rId30"/>
    </p:embeddedFont>
    <p:embeddedFont>
      <p:font typeface="경기천년제목 Medium" panose="0202060302010102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FBD"/>
    <a:srgbClr val="FCECE8"/>
    <a:srgbClr val="FF0000"/>
    <a:srgbClr val="1D1DFF"/>
    <a:srgbClr val="3A3AFF"/>
    <a:srgbClr val="8B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94660"/>
  </p:normalViewPr>
  <p:slideViewPr>
    <p:cSldViewPr snapToGrid="0">
      <p:cViewPr varScale="1">
        <p:scale>
          <a:sx n="83" d="100"/>
          <a:sy n="83" d="100"/>
        </p:scale>
        <p:origin x="97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31545-BE58-4D9E-AD55-B7B55A44C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0A133-CE6A-486E-BFFB-7F90238CB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DA52E-7FDB-4A6B-9A29-AE0D5820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BAD73-CF28-470D-AEFB-A4FD7705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64942-017D-47F7-8324-072CDF92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53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D6C7E-7D3D-42B3-9FD9-F43E91BE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2CE9A7-0C3F-4925-B6D9-364E1EA1B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70663-4597-4187-AFE3-83AC1B9A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38BEB-215D-42B6-81FE-394D8CD1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5CD8A-7372-47AB-9522-4AB2F0A5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1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903090-4D30-48DC-9D35-86668B3EA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D3546E-41DB-4ADF-9D62-7D0B11190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15464-8F05-49A7-9122-D31D5B63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CFA0E-CE26-4ACD-973C-552D6ACF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B634E-34A3-4EDE-9B1A-1E9F6C78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5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D7F41-3C25-4794-9679-9F41FF75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F4EBD-780A-4E25-85D4-DCC58A9B5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ABEC1-88B9-45CE-8DC0-229A4FE7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0F6F8-904F-4E05-B1B2-B299050A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50C4F-1F79-4C29-A8F5-ADEA3874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# 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C8849-BBA4-4CFC-AAF4-2C4F299B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31C29-0B06-4EC0-BDFB-4EE72F4A6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A02F3-C118-4F60-A51D-C9D40F44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06C85-474B-4AFE-8E47-423B4999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11619-3AEE-4E65-B891-A6D54D84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8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08A6F-99F9-442E-8E53-B10B1619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A73DA-0C23-454C-AA77-35626BCD2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5FEFD-D2A6-4F87-99FC-4120B29E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2DC57-9678-42DD-B946-1926AEBB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202741-5DB0-4CC1-BE7E-1DB1A267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06D5E4-2F32-48DF-AE41-E4CDE9BD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6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660EA-A7D9-4062-9B24-93A318AA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469A2-C656-418C-B007-C567E8C7C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6ECDF-285E-48E0-97D4-483DFE5F6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062D5E-1653-4338-9BBF-CDF35CBF8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DCB0E8-B1AD-4A6B-ABBA-8A8F3F14B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ACC0FB-52DC-4229-BC27-358DF7AF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261B93-6780-4FEE-8525-4912EB47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FB4DF4-7EC7-4049-982E-DBEBB3EE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01390-18DD-4633-B3B9-92DD29E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C60154-2CFF-44E3-9090-C61D0DB4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FDEA4-2C91-4321-B1B7-D01CE332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782B6-77B8-4128-A255-BA07435A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- 1 -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52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393DEA-217C-416F-8300-D98E59EF9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CCD041-7AC4-4A90-BA58-06490A4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480226-E23D-4BBC-A6BA-77C66847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#</a:t>
            </a:r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257B46-AD73-4DAA-A487-850CAD2C83DE}"/>
              </a:ext>
            </a:extLst>
          </p:cNvPr>
          <p:cNvCxnSpPr>
            <a:cxnSpLocks/>
          </p:cNvCxnSpPr>
          <p:nvPr userDrawn="1"/>
        </p:nvCxnSpPr>
        <p:spPr>
          <a:xfrm>
            <a:off x="0" y="547254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3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33559-CAC0-42AD-A5F4-86F8CDA2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11B9F-4F31-45F6-8AF3-DA5265FA4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E0E886-6834-47A4-A932-C9D97CCCC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37634C-E583-478E-9C4E-725E407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8A717-480B-4D4A-B5E0-252A5B2F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CE5DB-F437-4092-A803-7D815DDE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60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0FB18-2E23-43D6-95D3-D0263514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480B49-CBAC-4A51-9C7D-C5E0C0D70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74D30B-B5B0-40C4-B142-2A01BF37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6F359-1EA8-47F9-ACAD-A3BFF975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75E4D-B919-4715-B71F-A81A1677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A7898-4782-4875-A75A-E95B3C03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7D34C4-FE7C-4001-BBEE-80E0422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0C9104-3FF1-4328-91D3-ACEF002F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EC99C-77B3-472D-9AA4-F661F357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1102-3D39-4CED-9C84-0F43084980E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5B316-82E8-4229-BA83-C85CF1190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19978-B773-44B5-8634-5C5A29CA0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5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7A4471-4815-4183-A627-E258C2186BD5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1C7597-5408-4819-BF70-BBF150269C1E}"/>
              </a:ext>
            </a:extLst>
          </p:cNvPr>
          <p:cNvSpPr txBox="1"/>
          <p:nvPr/>
        </p:nvSpPr>
        <p:spPr>
          <a:xfrm>
            <a:off x="408229" y="2718017"/>
            <a:ext cx="11383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36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 변화에 따른 수요 예측과 그에 따른 기업의 전략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D037C-F693-4984-8964-6D653C827E54}"/>
              </a:ext>
            </a:extLst>
          </p:cNvPr>
          <p:cNvSpPr txBox="1"/>
          <p:nvPr/>
        </p:nvSpPr>
        <p:spPr>
          <a:xfrm>
            <a:off x="9741027" y="5599761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김서준</a:t>
            </a:r>
          </a:p>
        </p:txBody>
      </p:sp>
    </p:spTree>
    <p:extLst>
      <p:ext uri="{BB962C8B-B14F-4D97-AF65-F5344CB8AC3E}">
        <p14:creationId xmlns:p14="http://schemas.microsoft.com/office/powerpoint/2010/main" val="142388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394FEAB-1A49-499B-8FE0-1C4E09058DE3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D85ED-2BB6-4968-AA7B-C7F281C63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27" y="1555443"/>
            <a:ext cx="6123471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(ts_skt4,seasonal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ts_skt4 ARIMA(5,2,0)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ar2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ar3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ar4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ar5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-0.5695 -0.3621 -0.1858 -0.2284 -0.4046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0.0989 0.1133 0.1212 0.1183 0.1080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8.764e+09: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=-1117.4 AIC=2246.81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=2247.86 BIC=2261.6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387B-E6DB-4121-8252-26AE0E44C75A}"/>
              </a:ext>
            </a:extLst>
          </p:cNvPr>
          <p:cNvSpPr txBox="1"/>
          <p:nvPr/>
        </p:nvSpPr>
        <p:spPr>
          <a:xfrm>
            <a:off x="344519" y="594651"/>
            <a:ext cx="5482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시계열 데이터 분해 값 확인 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B0D97-ED71-42BA-8B9A-AAE19EA6132D}"/>
              </a:ext>
            </a:extLst>
          </p:cNvPr>
          <p:cNvSpPr txBox="1"/>
          <p:nvPr/>
        </p:nvSpPr>
        <p:spPr>
          <a:xfrm>
            <a:off x="344519" y="3429000"/>
            <a:ext cx="8756884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Auto 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ACF, PACF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차분 값을 확인 후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fitted model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직접 생성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ARIMA(5,2,0) :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차분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PACF </a:t>
            </a:r>
            <a:r>
              <a:rPr lang="ko-KR" altLang="en-US" sz="2000" b="1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절단선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lag=5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C02BD7-53E6-404B-BDC3-ADE32289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0"/>
            <a:ext cx="7719986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2E35C7-6FC3-4204-BB21-B16512F000D6}"/>
              </a:ext>
            </a:extLst>
          </p:cNvPr>
          <p:cNvSpPr/>
          <p:nvPr/>
        </p:nvSpPr>
        <p:spPr>
          <a:xfrm>
            <a:off x="1066800" y="2174240"/>
            <a:ext cx="210193" cy="4368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5383CA-BFD8-4E4E-BD3D-E949DEE4CC09}"/>
              </a:ext>
            </a:extLst>
          </p:cNvPr>
          <p:cNvSpPr/>
          <p:nvPr/>
        </p:nvSpPr>
        <p:spPr>
          <a:xfrm>
            <a:off x="487681" y="4124960"/>
            <a:ext cx="7719986" cy="3352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3CFF26-CD2B-4F68-B9CF-0E1F049C0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67" y="0"/>
            <a:ext cx="7719986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F1F6B9-414C-431A-AF1B-0A211252BDE4}"/>
              </a:ext>
            </a:extLst>
          </p:cNvPr>
          <p:cNvSpPr/>
          <p:nvPr/>
        </p:nvSpPr>
        <p:spPr>
          <a:xfrm>
            <a:off x="3984333" y="4124960"/>
            <a:ext cx="7719986" cy="3352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5B5B67-60D6-49DC-9190-E9D22912A680}"/>
              </a:ext>
            </a:extLst>
          </p:cNvPr>
          <p:cNvSpPr/>
          <p:nvPr/>
        </p:nvSpPr>
        <p:spPr>
          <a:xfrm>
            <a:off x="5220801" y="2174240"/>
            <a:ext cx="204639" cy="4368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30CCF-9A7C-421D-9684-3C1B60C380D9}"/>
              </a:ext>
            </a:extLst>
          </p:cNvPr>
          <p:cNvSpPr txBox="1"/>
          <p:nvPr/>
        </p:nvSpPr>
        <p:spPr>
          <a:xfrm>
            <a:off x="344519" y="594645"/>
            <a:ext cx="713336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AR(5,2,0)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EC9C-4E7F-4179-BEA1-010BF214599F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FE8639-FC47-44C4-AD96-72E818725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/>
          <a:stretch/>
        </p:blipFill>
        <p:spPr>
          <a:xfrm>
            <a:off x="111772" y="1535495"/>
            <a:ext cx="6413202" cy="49059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BFA7D-207C-47F0-8A94-A40CBAA6F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54" y="1535495"/>
            <a:ext cx="5296359" cy="246147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BEF420-D3D3-47FB-83ED-9B77D4F192B5}"/>
              </a:ext>
            </a:extLst>
          </p:cNvPr>
          <p:cNvCxnSpPr>
            <a:cxnSpLocks/>
          </p:cNvCxnSpPr>
          <p:nvPr/>
        </p:nvCxnSpPr>
        <p:spPr>
          <a:xfrm>
            <a:off x="6636734" y="3119120"/>
            <a:ext cx="30254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C4FE6C-6EC9-4905-B30C-2A216D3C9404}"/>
              </a:ext>
            </a:extLst>
          </p:cNvPr>
          <p:cNvCxnSpPr/>
          <p:nvPr/>
        </p:nvCxnSpPr>
        <p:spPr>
          <a:xfrm>
            <a:off x="7142480" y="3119120"/>
            <a:ext cx="0" cy="1320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5330A7-B38B-47A2-8538-1B50D56B91D7}"/>
              </a:ext>
            </a:extLst>
          </p:cNvPr>
          <p:cNvSpPr txBox="1"/>
          <p:nvPr/>
        </p:nvSpPr>
        <p:spPr>
          <a:xfrm>
            <a:off x="6657054" y="4392582"/>
            <a:ext cx="5110694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적합성 판단을 위해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개선 여지가 있다면 모델을 수정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회 차분만 진행하였으므로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   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수정할 수 있는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TS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재 가공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5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08DC5A-B034-45D5-98F5-22D68CB3B63F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0FCDCA-A2DE-4E69-BED2-12AF8A9C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1462880"/>
            <a:ext cx="7908248" cy="3424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7AA0BD-BA3E-427A-840A-844F69A97E49}"/>
              </a:ext>
            </a:extLst>
          </p:cNvPr>
          <p:cNvSpPr txBox="1"/>
          <p:nvPr/>
        </p:nvSpPr>
        <p:spPr>
          <a:xfrm>
            <a:off x="344519" y="594650"/>
            <a:ext cx="988764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수정된 </a:t>
            </a:r>
            <a:r>
              <a:rPr lang="ko-KR" altLang="en-US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절단값과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주기성으로 생성된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(0,1,1)(0,0,1)_12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55A2E9-2BF5-483E-8821-0E903D46D9E2}"/>
              </a:ext>
            </a:extLst>
          </p:cNvPr>
          <p:cNvCxnSpPr/>
          <p:nvPr/>
        </p:nvCxnSpPr>
        <p:spPr>
          <a:xfrm>
            <a:off x="344519" y="3677920"/>
            <a:ext cx="41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2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F76709-6414-4936-8878-5C328A369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640080"/>
            <a:ext cx="7486072" cy="617726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6109F07-82A3-4FEC-969B-A5B7A6087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8" y="1509991"/>
            <a:ext cx="5113579" cy="18466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skt4_modifit &lt;-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(ts_skt4),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=c(0,1,1),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skt4_modipred &lt;-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predict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(skt4_modifit,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n.ahead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=5*12)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ts_skt4 %&gt;%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%&gt;%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(c(0,1,1),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%&gt;%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forecast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 %&gt;%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autoplot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ggtitle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('SKT 4G 예측 모델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log,diff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 ARIMA')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94648"/>
            <a:ext cx="20537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그래프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2569-1267-4761-A69D-819F2FDBF1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98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94649"/>
            <a:ext cx="407803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시계열 분석 예측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2569-1267-4761-A69D-819F2FDBF1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71EFF7-8EBE-4D0D-94F6-5AA386BB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70" y="2025209"/>
            <a:ext cx="5115205" cy="18448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0E7237-0BD2-4372-84F4-21AB3EE1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09155"/>
            <a:ext cx="6720821" cy="503707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E26F5CB-F2BE-4CE4-85FA-FDD1DCB55426}"/>
              </a:ext>
            </a:extLst>
          </p:cNvPr>
          <p:cNvSpPr/>
          <p:nvPr/>
        </p:nvSpPr>
        <p:spPr>
          <a:xfrm>
            <a:off x="5578764" y="2105891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4201FF-C363-4347-97B1-C82CE50E35F3}"/>
              </a:ext>
            </a:extLst>
          </p:cNvPr>
          <p:cNvCxnSpPr>
            <a:stCxn id="7" idx="4"/>
          </p:cNvCxnSpPr>
          <p:nvPr/>
        </p:nvCxnSpPr>
        <p:spPr>
          <a:xfrm flipH="1">
            <a:off x="6136005" y="3223491"/>
            <a:ext cx="1559" cy="7998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109121" y="4064458"/>
            <a:ext cx="6264857" cy="1422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추세에 따른 예측에서 극단적으로 감소하는 경향을 보인다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summary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 값에서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 AIC/BIC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의 높은 수치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 적합성에 대한 의구심 발생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43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0A00C-D305-4574-B260-CC604EDA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820116"/>
            <a:ext cx="5780407" cy="5037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94647"/>
            <a:ext cx="9847889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모델의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ACF/PACF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 후 개선된 시계열 분석 예측 모델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MA(0,1,2)(0,0,1)_12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2569-1267-4761-A69D-819F2FDBF1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F87010-616A-4663-A8CA-2C414EF87C3E}"/>
              </a:ext>
            </a:extLst>
          </p:cNvPr>
          <p:cNvGrpSpPr/>
          <p:nvPr/>
        </p:nvGrpSpPr>
        <p:grpSpPr>
          <a:xfrm>
            <a:off x="4708535" y="2105891"/>
            <a:ext cx="1117600" cy="2383438"/>
            <a:chOff x="5578764" y="2105891"/>
            <a:chExt cx="1117600" cy="23834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E26F5CB-F2BE-4CE4-85FA-FDD1DCB55426}"/>
                </a:ext>
              </a:extLst>
            </p:cNvPr>
            <p:cNvSpPr/>
            <p:nvPr/>
          </p:nvSpPr>
          <p:spPr>
            <a:xfrm>
              <a:off x="5578764" y="2105891"/>
              <a:ext cx="1117600" cy="1117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04201FF-C363-4347-97B1-C82CE50E35F3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6137564" y="3223491"/>
              <a:ext cx="0" cy="126583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109121" y="4489329"/>
            <a:ext cx="6437660" cy="1422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Trend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유사한 흐름으로 점진적 감소하는 경향을 보인다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summary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 값에서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 AIC/BIC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의 낮은 수치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에서 생성된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AR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모델이 아닌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MA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322BC0-C3B7-4F4B-8616-F15F6348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92" y="1995665"/>
            <a:ext cx="6119670" cy="22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3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23699-5556-44D7-8D29-0D090DE868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937174-C648-4D3E-B5D4-65190899E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/>
          <a:stretch/>
        </p:blipFill>
        <p:spPr>
          <a:xfrm>
            <a:off x="415636" y="1207268"/>
            <a:ext cx="5230932" cy="5010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847E9-EEF6-480C-AD30-F6072FA86B04}"/>
              </a:ext>
            </a:extLst>
          </p:cNvPr>
          <p:cNvSpPr txBox="1"/>
          <p:nvPr/>
        </p:nvSpPr>
        <p:spPr>
          <a:xfrm>
            <a:off x="344519" y="594645"/>
            <a:ext cx="284565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기타 다른 모델 성능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19B7F4-DE38-463E-A406-57F1D7796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/>
          <a:stretch/>
        </p:blipFill>
        <p:spPr>
          <a:xfrm>
            <a:off x="6160655" y="1234976"/>
            <a:ext cx="4922980" cy="51585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D3B13A-08C4-4C65-A242-14E808EA4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91" y="1437191"/>
            <a:ext cx="6126500" cy="37825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F83FFB-6DD7-41B0-9073-9201B9ECF6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"/>
          <a:stretch/>
        </p:blipFill>
        <p:spPr>
          <a:xfrm>
            <a:off x="139311" y="1394967"/>
            <a:ext cx="5889880" cy="31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7B587-1CDE-4F9A-90AA-77C6F3AE2561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E17C59-D4A4-45E2-9C54-BBB717B72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 b="2706"/>
          <a:stretch/>
        </p:blipFill>
        <p:spPr>
          <a:xfrm>
            <a:off x="5643417" y="1353129"/>
            <a:ext cx="5985164" cy="5449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A7994D-D4ED-41B0-A530-E30F452595CF}"/>
              </a:ext>
            </a:extLst>
          </p:cNvPr>
          <p:cNvSpPr txBox="1"/>
          <p:nvPr/>
        </p:nvSpPr>
        <p:spPr>
          <a:xfrm>
            <a:off x="344519" y="784425"/>
            <a:ext cx="4798108" cy="663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5G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예측을 위한 모델 생성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C1CB1-22AA-4C64-AA81-52E56A307D9E}"/>
              </a:ext>
            </a:extLst>
          </p:cNvPr>
          <p:cNvSpPr txBox="1"/>
          <p:nvPr/>
        </p:nvSpPr>
        <p:spPr>
          <a:xfrm>
            <a:off x="344519" y="1503939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8FEC0-C5B4-4F0D-856A-DA6EF12E4ECF}"/>
              </a:ext>
            </a:extLst>
          </p:cNvPr>
          <p:cNvSpPr txBox="1"/>
          <p:nvPr/>
        </p:nvSpPr>
        <p:spPr>
          <a:xfrm>
            <a:off x="344519" y="2106427"/>
            <a:ext cx="47804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skt5 :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Data Frame</a:t>
            </a: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14</a:t>
            </a:r>
            <a:r>
              <a:rPr lang="ko-KR" altLang="en-US" sz="280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  <a:endParaRPr lang="en-US" altLang="ko-KR" sz="280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기간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2019.04~2020.05</a:t>
            </a:r>
            <a:endParaRPr lang="ko-KR" altLang="en-US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40E917-DC46-4245-8B66-D1065A98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53" y="2027159"/>
            <a:ext cx="2256283" cy="34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549511-B97D-4DF0-81F9-4E9C4C71F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51"/>
          <a:stretch/>
        </p:blipFill>
        <p:spPr>
          <a:xfrm>
            <a:off x="5877069" y="1284562"/>
            <a:ext cx="6120245" cy="5529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0449D9-0785-4BF0-8049-74F50E6A516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1256ED-212A-42F2-88BC-85C40A6A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18" y="1534000"/>
            <a:ext cx="5649958" cy="1865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005E2-D2F3-4F4B-BE7B-1BE38613F624}"/>
              </a:ext>
            </a:extLst>
          </p:cNvPr>
          <p:cNvSpPr txBox="1"/>
          <p:nvPr/>
        </p:nvSpPr>
        <p:spPr>
          <a:xfrm>
            <a:off x="344519" y="586021"/>
            <a:ext cx="793967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(5,2,0))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76C4A-DBA6-4B14-8CCE-F680EC29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6" t="198" r="71051" b="95321"/>
          <a:stretch/>
        </p:blipFill>
        <p:spPr>
          <a:xfrm>
            <a:off x="9794240" y="1096601"/>
            <a:ext cx="1087120" cy="274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E6ECD7-1F13-481C-8656-A9BB603F4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3864585"/>
            <a:ext cx="4044601" cy="7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6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0449D9-0785-4BF0-8049-74F50E6A516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77BE7-21CE-4A6D-8682-965CFD152229}"/>
              </a:ext>
            </a:extLst>
          </p:cNvPr>
          <p:cNvSpPr txBox="1"/>
          <p:nvPr/>
        </p:nvSpPr>
        <p:spPr>
          <a:xfrm>
            <a:off x="346318" y="594650"/>
            <a:ext cx="1056891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가입자의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표본이 적기 때문에 모델 신뢰도는 크게 낮으나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예측 모델은 다음과 같이 생성할 수 있다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6F9155-8580-4D8C-9634-6D60E52D9FD8}"/>
              </a:ext>
            </a:extLst>
          </p:cNvPr>
          <p:cNvGrpSpPr/>
          <p:nvPr/>
        </p:nvGrpSpPr>
        <p:grpSpPr>
          <a:xfrm>
            <a:off x="526442" y="1797259"/>
            <a:ext cx="11156368" cy="4588015"/>
            <a:chOff x="285205" y="1995665"/>
            <a:chExt cx="11156368" cy="45880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E679F-80E8-45E9-BB61-E889FD3C9388}"/>
                </a:ext>
              </a:extLst>
            </p:cNvPr>
            <p:cNvSpPr txBox="1"/>
            <p:nvPr/>
          </p:nvSpPr>
          <p:spPr>
            <a:xfrm>
              <a:off x="578432" y="2398001"/>
              <a:ext cx="5052345" cy="3783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1.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 모델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skt5_fit_a1 &lt;-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fa_forecast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&lt;- forecast(skt5_fit_a1,h=12)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fa_forecast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2.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AR(0,1,10)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skt5_fit_a2 &lt;-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(diff(ts_skt5),c(0,1,10))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 &lt;- forecast(skt5_fit_a2,h=12)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517929E-873F-4563-A724-9B92074A6BD0}"/>
                </a:ext>
              </a:extLst>
            </p:cNvPr>
            <p:cNvSpPr/>
            <p:nvPr/>
          </p:nvSpPr>
          <p:spPr>
            <a:xfrm>
              <a:off x="6096000" y="2398001"/>
              <a:ext cx="5052345" cy="3783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AR(0,1,6)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skt_fit_a3 &lt;- arima(diff(ts_skt5),c(0,1,6))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 &lt;- forecast(skt_fit_a3,h=12)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</a:t>
              </a:r>
            </a:p>
            <a:p>
              <a:pPr>
                <a:lnSpc>
                  <a:spcPct val="150000"/>
                </a:lnSpc>
              </a:pP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MA(5,2,0)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skt5_fit_a4 &lt;- arima(diff(ts_skt5),c(5,2,0))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 &lt;- forecast(skt5_fit_a4,h=12)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29D1AC3-5EC9-4921-AC2A-C1B89129B48A}"/>
                </a:ext>
              </a:extLst>
            </p:cNvPr>
            <p:cNvSpPr/>
            <p:nvPr/>
          </p:nvSpPr>
          <p:spPr>
            <a:xfrm>
              <a:off x="285205" y="1995665"/>
              <a:ext cx="11156368" cy="4588015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544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A9C679-8A3F-441A-82DF-6BA830C1D2C1}"/>
              </a:ext>
            </a:extLst>
          </p:cNvPr>
          <p:cNvCxnSpPr>
            <a:cxnSpLocks/>
          </p:cNvCxnSpPr>
          <p:nvPr/>
        </p:nvCxnSpPr>
        <p:spPr>
          <a:xfrm>
            <a:off x="0" y="1661198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0575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83462"/>
              </p:ext>
            </p:extLst>
          </p:nvPr>
        </p:nvGraphicFramePr>
        <p:xfrm>
          <a:off x="7539827" y="41395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Appendix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76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02148-F722-43AC-85C9-B7F438154F0E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0A0818-1A5E-44A9-9456-4F60498C8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8" y="1428869"/>
            <a:ext cx="5408748" cy="1876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10A71D-6171-49D3-8BB5-3754C617F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32" y="1428870"/>
            <a:ext cx="5657667" cy="1965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DB1F28-6826-44FC-BCD6-D488DDFEF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34" y="4116778"/>
            <a:ext cx="5657665" cy="19926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FCD0CA-94BE-4026-BB6F-3A8EDEC148D0}"/>
              </a:ext>
            </a:extLst>
          </p:cNvPr>
          <p:cNvCxnSpPr>
            <a:cxnSpLocks/>
          </p:cNvCxnSpPr>
          <p:nvPr/>
        </p:nvCxnSpPr>
        <p:spPr>
          <a:xfrm>
            <a:off x="5837923" y="1216332"/>
            <a:ext cx="0" cy="5065138"/>
          </a:xfrm>
          <a:prstGeom prst="line">
            <a:avLst/>
          </a:prstGeom>
          <a:ln w="95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965049-68EA-4D5C-8181-23CBCA51DACD}"/>
              </a:ext>
            </a:extLst>
          </p:cNvPr>
          <p:cNvCxnSpPr>
            <a:cxnSpLocks/>
          </p:cNvCxnSpPr>
          <p:nvPr/>
        </p:nvCxnSpPr>
        <p:spPr>
          <a:xfrm>
            <a:off x="232018" y="3741281"/>
            <a:ext cx="11693282" cy="0"/>
          </a:xfrm>
          <a:prstGeom prst="line">
            <a:avLst/>
          </a:prstGeom>
          <a:ln w="95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753B39-15C0-4965-8CA0-ECDD4C1AE152}"/>
              </a:ext>
            </a:extLst>
          </p:cNvPr>
          <p:cNvSpPr txBox="1"/>
          <p:nvPr/>
        </p:nvSpPr>
        <p:spPr>
          <a:xfrm>
            <a:off x="346318" y="594648"/>
            <a:ext cx="240963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모델 별 성능 평가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46BEBF2-C067-4BA2-B541-982C335F153C}"/>
              </a:ext>
            </a:extLst>
          </p:cNvPr>
          <p:cNvSpPr/>
          <p:nvPr/>
        </p:nvSpPr>
        <p:spPr>
          <a:xfrm>
            <a:off x="5556911" y="3429896"/>
            <a:ext cx="562025" cy="562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62DA4-57FE-441F-BFEA-FF2C57D1E319}"/>
              </a:ext>
            </a:extLst>
          </p:cNvPr>
          <p:cNvSpPr txBox="1"/>
          <p:nvPr/>
        </p:nvSpPr>
        <p:spPr>
          <a:xfrm>
            <a:off x="5599157" y="3449965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D1DFF"/>
                </a:solidFill>
              </a:rPr>
              <a:t>1</a:t>
            </a:r>
            <a:r>
              <a:rPr lang="en-US" altLang="ko-KR" sz="2000" dirty="0">
                <a:solidFill>
                  <a:srgbClr val="1D1DFF"/>
                </a:solidFill>
              </a:rPr>
              <a:t> </a:t>
            </a:r>
            <a:r>
              <a:rPr lang="en-US" altLang="ko-KR" sz="1600" dirty="0">
                <a:solidFill>
                  <a:srgbClr val="1D1DFF"/>
                </a:solidFill>
              </a:rPr>
              <a:t>3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D1DFF"/>
                </a:solidFill>
              </a:rPr>
              <a:t>2</a:t>
            </a:r>
            <a:r>
              <a:rPr lang="en-US" altLang="ko-KR" sz="2000" dirty="0">
                <a:solidFill>
                  <a:srgbClr val="1D1DFF"/>
                </a:solidFill>
              </a:rPr>
              <a:t> </a:t>
            </a:r>
            <a:r>
              <a:rPr lang="en-US" altLang="ko-KR" sz="1600" dirty="0">
                <a:solidFill>
                  <a:srgbClr val="1D1DFF"/>
                </a:solidFill>
              </a:rPr>
              <a:t>4</a:t>
            </a:r>
            <a:endParaRPr lang="ko-KR" altLang="en-US" sz="1600" dirty="0">
              <a:solidFill>
                <a:srgbClr val="1D1DFF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B3A6A0D-1899-4509-B9F8-871D418E3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8" y="4116778"/>
            <a:ext cx="5301957" cy="223546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40AFC64-2DAC-46E9-BC0B-E82FE3436A8B}"/>
              </a:ext>
            </a:extLst>
          </p:cNvPr>
          <p:cNvCxnSpPr/>
          <p:nvPr/>
        </p:nvCxnSpPr>
        <p:spPr>
          <a:xfrm>
            <a:off x="10274063" y="2863971"/>
            <a:ext cx="10092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7BB45D-2F12-46F5-B60D-6A125BD42348}"/>
              </a:ext>
            </a:extLst>
          </p:cNvPr>
          <p:cNvSpPr/>
          <p:nvPr/>
        </p:nvSpPr>
        <p:spPr>
          <a:xfrm>
            <a:off x="1728305" y="3061467"/>
            <a:ext cx="602826" cy="242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030EE53-F7DD-47B2-91B2-3F9D5BE9BB7D}"/>
              </a:ext>
            </a:extLst>
          </p:cNvPr>
          <p:cNvCxnSpPr/>
          <p:nvPr/>
        </p:nvCxnSpPr>
        <p:spPr>
          <a:xfrm>
            <a:off x="236752" y="2803586"/>
            <a:ext cx="7582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7F484-9551-446A-96BA-2A409D067705}"/>
              </a:ext>
            </a:extLst>
          </p:cNvPr>
          <p:cNvSpPr/>
          <p:nvPr/>
        </p:nvSpPr>
        <p:spPr>
          <a:xfrm>
            <a:off x="7533887" y="3126960"/>
            <a:ext cx="602826" cy="267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26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02148-F722-43AC-85C9-B7F438154F0E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73EDE-0F60-4D69-9B2D-B9043DAC8A55}"/>
              </a:ext>
            </a:extLst>
          </p:cNvPr>
          <p:cNvSpPr txBox="1"/>
          <p:nvPr/>
        </p:nvSpPr>
        <p:spPr>
          <a:xfrm>
            <a:off x="346318" y="784425"/>
            <a:ext cx="2592376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선택한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B308E-9CFA-4175-AC30-5B13BF2A0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44" r="26509"/>
          <a:stretch/>
        </p:blipFill>
        <p:spPr>
          <a:xfrm>
            <a:off x="6428207" y="1328849"/>
            <a:ext cx="5344172" cy="4419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E8E5E5-C566-4F85-AD23-6F81714C1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5"/>
          <a:stretch/>
        </p:blipFill>
        <p:spPr>
          <a:xfrm>
            <a:off x="111264" y="1430298"/>
            <a:ext cx="6143819" cy="27105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62EDA1-C02C-4C06-8068-026425D0D85E}"/>
              </a:ext>
            </a:extLst>
          </p:cNvPr>
          <p:cNvSpPr/>
          <p:nvPr/>
        </p:nvSpPr>
        <p:spPr>
          <a:xfrm>
            <a:off x="1774110" y="3776450"/>
            <a:ext cx="667752" cy="362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58217144-3652-4DE4-A2D8-76A5CE13D657}"/>
              </a:ext>
            </a:extLst>
          </p:cNvPr>
          <p:cNvCxnSpPr>
            <a:cxnSpLocks/>
            <a:stCxn id="7" idx="1"/>
            <a:endCxn id="18" idx="1"/>
          </p:cNvCxnSpPr>
          <p:nvPr/>
        </p:nvCxnSpPr>
        <p:spPr>
          <a:xfrm rot="10800000" flipV="1">
            <a:off x="941146" y="3957604"/>
            <a:ext cx="832964" cy="1333524"/>
          </a:xfrm>
          <a:prstGeom prst="curvedConnector3">
            <a:avLst>
              <a:gd name="adj1" fmla="val 127444"/>
            </a:avLst>
          </a:prstGeom>
          <a:ln w="19050">
            <a:solidFill>
              <a:srgbClr val="1D1D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CC43BC-1A34-4903-AEE5-8EBBD1AA33A8}"/>
              </a:ext>
            </a:extLst>
          </p:cNvPr>
          <p:cNvSpPr txBox="1"/>
          <p:nvPr/>
        </p:nvSpPr>
        <p:spPr>
          <a:xfrm>
            <a:off x="941146" y="4723280"/>
            <a:ext cx="4738798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</a:t>
            </a:r>
            <a:r>
              <a:rPr lang="en-US" altLang="ko-KR" sz="24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en-US" altLang="ko-KR"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생성한 모델의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오차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 가장 작은 값을 나타낸다</a:t>
            </a: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1511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02148-F722-43AC-85C9-B7F438154F0E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73EDE-0F60-4D69-9B2D-B9043DAC8A55}"/>
              </a:ext>
            </a:extLst>
          </p:cNvPr>
          <p:cNvSpPr txBox="1"/>
          <p:nvPr/>
        </p:nvSpPr>
        <p:spPr>
          <a:xfrm>
            <a:off x="346318" y="594645"/>
            <a:ext cx="2592376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선택한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C388CC-83AA-451B-A3FF-C06AD9D3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1769"/>
            <a:ext cx="5554980" cy="5554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C72AD8-8603-4A40-8AB5-ACF61EF02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/>
          <a:stretch/>
        </p:blipFill>
        <p:spPr>
          <a:xfrm>
            <a:off x="403468" y="1284562"/>
            <a:ext cx="5416307" cy="53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8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8FFE7-9A40-4D3E-BE63-FC419680A47E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EF8FD-06A0-4444-A783-AD36DF9B7E24}"/>
              </a:ext>
            </a:extLst>
          </p:cNvPr>
          <p:cNvSpPr txBox="1"/>
          <p:nvPr/>
        </p:nvSpPr>
        <p:spPr>
          <a:xfrm>
            <a:off x="344519" y="594649"/>
            <a:ext cx="6027612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4G,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동일한 방식의 진행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BC0784-B410-4548-A746-87A7C1E8B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2" y="1387352"/>
            <a:ext cx="5339032" cy="5339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B50A7C-0816-413B-B85F-230FAAB4E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31" y="1387352"/>
            <a:ext cx="5339032" cy="53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8FFE7-9A40-4D3E-BE63-FC419680A47E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EF8FD-06A0-4444-A783-AD36DF9B7E24}"/>
              </a:ext>
            </a:extLst>
          </p:cNvPr>
          <p:cNvSpPr txBox="1"/>
          <p:nvPr/>
        </p:nvSpPr>
        <p:spPr>
          <a:xfrm>
            <a:off x="344519" y="594649"/>
            <a:ext cx="318869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SKT, 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B50A7C-0816-413B-B85F-230FAAB4E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87352"/>
            <a:ext cx="5339032" cy="53390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808981-7E75-4B97-B59A-B746EC6D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37" y="1387352"/>
            <a:ext cx="5339032" cy="53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2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A9C679-8A3F-441A-82DF-6BA830C1D2C1}"/>
              </a:ext>
            </a:extLst>
          </p:cNvPr>
          <p:cNvCxnSpPr>
            <a:cxnSpLocks/>
          </p:cNvCxnSpPr>
          <p:nvPr/>
        </p:nvCxnSpPr>
        <p:spPr>
          <a:xfrm>
            <a:off x="0" y="1661198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11774"/>
              </p:ext>
            </p:extLst>
          </p:nvPr>
        </p:nvGraphicFramePr>
        <p:xfrm>
          <a:off x="7539827" y="41395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 b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b="1">
                        <a:solidFill>
                          <a:schemeClr val="bg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Appendix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EF92CF-BCB4-456C-B685-3D5B7A0AC253}"/>
              </a:ext>
            </a:extLst>
          </p:cNvPr>
          <p:cNvSpPr txBox="1"/>
          <p:nvPr/>
        </p:nvSpPr>
        <p:spPr>
          <a:xfrm>
            <a:off x="10575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930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1F62F8-AEB3-4095-92C1-FA8B48AEEEAF}"/>
              </a:ext>
            </a:extLst>
          </p:cNvPr>
          <p:cNvSpPr txBox="1"/>
          <p:nvPr/>
        </p:nvSpPr>
        <p:spPr>
          <a:xfrm>
            <a:off x="346318" y="11767"/>
            <a:ext cx="3194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Analysis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BC5A4-FDD5-4E7C-B8D2-762C5C09E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08" y="1122400"/>
            <a:ext cx="7735380" cy="5458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50F20-DE2B-41E5-BB77-049FEA657DF6}"/>
              </a:ext>
            </a:extLst>
          </p:cNvPr>
          <p:cNvSpPr txBox="1"/>
          <p:nvPr/>
        </p:nvSpPr>
        <p:spPr>
          <a:xfrm>
            <a:off x="344519" y="595877"/>
            <a:ext cx="4030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KT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수익구조 및 영업이익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현황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40510-8667-4831-861E-6286926202CE}"/>
              </a:ext>
            </a:extLst>
          </p:cNvPr>
          <p:cNvSpPr txBox="1"/>
          <p:nvPr/>
        </p:nvSpPr>
        <p:spPr>
          <a:xfrm>
            <a:off x="9177962" y="6503444"/>
            <a:ext cx="2097049" cy="31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KT 2020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1Q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보고서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03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1F62F8-AEB3-4095-92C1-FA8B48AEEEAF}"/>
              </a:ext>
            </a:extLst>
          </p:cNvPr>
          <p:cNvSpPr txBox="1"/>
          <p:nvPr/>
        </p:nvSpPr>
        <p:spPr>
          <a:xfrm>
            <a:off x="346318" y="11767"/>
            <a:ext cx="3194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Analysis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247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92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3BE4CF-BA05-405D-9C9C-103C675E1FC8}"/>
              </a:ext>
            </a:extLst>
          </p:cNvPr>
          <p:cNvGrpSpPr/>
          <p:nvPr/>
        </p:nvGrpSpPr>
        <p:grpSpPr>
          <a:xfrm>
            <a:off x="344519" y="875865"/>
            <a:ext cx="10635091" cy="1009496"/>
            <a:chOff x="344519" y="976404"/>
            <a:chExt cx="10635091" cy="10094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A98064-25B2-4F08-9EFF-6E2E8668BF0B}"/>
                </a:ext>
              </a:extLst>
            </p:cNvPr>
            <p:cNvSpPr txBox="1"/>
            <p:nvPr/>
          </p:nvSpPr>
          <p:spPr>
            <a:xfrm>
              <a:off x="344519" y="976404"/>
              <a:ext cx="10635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5G </a:t>
              </a:r>
              <a:r>
                <a:rPr lang="ko-KR" altLang="en-US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기사 헤드라인 </a:t>
              </a:r>
              <a:r>
                <a:rPr lang="en-US" altLang="ko-KR" sz="2800" b="1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WordCloud</a:t>
              </a:r>
              <a:r>
                <a:rPr lang="ko-KR" altLang="en-US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통한 </a:t>
              </a:r>
              <a:r>
                <a:rPr lang="ko-KR" altLang="en-US" sz="2800" b="1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최빈출</a:t>
              </a:r>
              <a:r>
                <a:rPr lang="ko-KR" altLang="en-US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단어를 추출 후 주제 선정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A43A82-DC09-4E8F-A691-196E35D88C3B}"/>
                </a:ext>
              </a:extLst>
            </p:cNvPr>
            <p:cNvSpPr txBox="1"/>
            <p:nvPr/>
          </p:nvSpPr>
          <p:spPr>
            <a:xfrm>
              <a:off x="1064953" y="1462680"/>
              <a:ext cx="17235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기사 출처 </a:t>
              </a:r>
              <a:r>
                <a:rPr lang="en-US" altLang="ko-KR" sz="280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</a:t>
              </a:r>
              <a:endPara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D3BC1D0-5948-4E2B-AC8F-3BBBA6C1A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502" y="1573515"/>
              <a:ext cx="1474355" cy="28307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2712B0-4FB8-4CC7-8335-48BFF7915F94}"/>
              </a:ext>
            </a:extLst>
          </p:cNvPr>
          <p:cNvSpPr txBox="1"/>
          <p:nvPr/>
        </p:nvSpPr>
        <p:spPr>
          <a:xfrm>
            <a:off x="344519" y="2870501"/>
            <a:ext cx="3876382" cy="1955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검색어 </a:t>
            </a: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en-US" altLang="ko-KR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뉴스 헤드라인 검색 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</a:p>
        </p:txBody>
      </p:sp>
      <p:pic>
        <p:nvPicPr>
          <p:cNvPr id="15" name="화면 녹화 14">
            <a:hlinkClick r:id="" action="ppaction://media"/>
            <a:extLst>
              <a:ext uri="{FF2B5EF4-FFF2-40B4-BE49-F238E27FC236}">
                <a16:creationId xmlns:a16="http://schemas.microsoft.com/office/drawing/2014/main" id="{0E5E1693-342E-47CF-8B3A-CABB386423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44" end="8723.4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3257" y="1695970"/>
            <a:ext cx="6572270" cy="493406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1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1329F-E367-41F3-BC8D-8C330BCD61E7}"/>
              </a:ext>
            </a:extLst>
          </p:cNvPr>
          <p:cNvSpPr txBox="1"/>
          <p:nvPr/>
        </p:nvSpPr>
        <p:spPr>
          <a:xfrm>
            <a:off x="344519" y="875865"/>
            <a:ext cx="11670182" cy="51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목표 설정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시대를 위해 각 통신사별로 가입자 유치 및 설비 투자를 위한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</a:t>
            </a:r>
            <a:endParaRPr lang="en-US" altLang="ko-KR" sz="28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가입자 수의 </a:t>
            </a:r>
            <a:r>
              <a:rPr lang="ko-KR" altLang="en-US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분석을 통한 </a:t>
            </a: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</a:t>
            </a:r>
            <a:r>
              <a:rPr lang="ko-KR" altLang="en-US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생성</a:t>
            </a:r>
            <a:endParaRPr lang="en-US" altLang="ko-KR" sz="28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데이터 준비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과학기술정보통신부에서 제공하는 무선데이터 가입자 현황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(2013.01.01~2020.05.31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까지의 누적 데이터 정리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 가입자와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데이터의 수요 예측 모형 모델 준비</a:t>
            </a:r>
          </a:p>
        </p:txBody>
      </p:sp>
    </p:spTree>
    <p:extLst>
      <p:ext uri="{BB962C8B-B14F-4D97-AF65-F5344CB8AC3E}">
        <p14:creationId xmlns:p14="http://schemas.microsoft.com/office/powerpoint/2010/main" val="308897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1329F-E367-41F3-BC8D-8C330BCD61E7}"/>
              </a:ext>
            </a:extLst>
          </p:cNvPr>
          <p:cNvSpPr txBox="1"/>
          <p:nvPr/>
        </p:nvSpPr>
        <p:spPr>
          <a:xfrm>
            <a:off x="344519" y="875865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소개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AE3CAB-0AE8-4207-BFE0-F96A7D9C1EC8}"/>
              </a:ext>
            </a:extLst>
          </p:cNvPr>
          <p:cNvGrpSpPr/>
          <p:nvPr/>
        </p:nvGrpSpPr>
        <p:grpSpPr>
          <a:xfrm>
            <a:off x="6096000" y="1306721"/>
            <a:ext cx="5659234" cy="4762913"/>
            <a:chOff x="1917800" y="1739963"/>
            <a:chExt cx="5659234" cy="47629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71FD4B-5898-48CE-AA49-968EE64B3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800" y="1739963"/>
              <a:ext cx="3017782" cy="476291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D1E77F-CF7C-4B8F-83D9-E817441E3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457" y="1739963"/>
              <a:ext cx="2278577" cy="4610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4BD66D-42FA-426B-B750-647FD769D2F8}"/>
              </a:ext>
            </a:extLst>
          </p:cNvPr>
          <p:cNvSpPr txBox="1"/>
          <p:nvPr/>
        </p:nvSpPr>
        <p:spPr>
          <a:xfrm>
            <a:off x="344519" y="1478353"/>
            <a:ext cx="431893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통계 데이터 정제를 통한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수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Frame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skt4 : 4G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skt5 :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Data Frame</a:t>
            </a: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89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</p:spTree>
    <p:extLst>
      <p:ext uri="{BB962C8B-B14F-4D97-AF65-F5344CB8AC3E}">
        <p14:creationId xmlns:p14="http://schemas.microsoft.com/office/powerpoint/2010/main" val="260090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0F2DFF5-4C71-45F7-9B90-9196C8640C5F}"/>
              </a:ext>
            </a:extLst>
          </p:cNvPr>
          <p:cNvGrpSpPr/>
          <p:nvPr/>
        </p:nvGrpSpPr>
        <p:grpSpPr>
          <a:xfrm>
            <a:off x="6100976" y="1297492"/>
            <a:ext cx="5718914" cy="4764525"/>
            <a:chOff x="6011825" y="1128242"/>
            <a:chExt cx="5718914" cy="47645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AB0BFAE-9A79-453D-9F11-8846193D5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825" y="1137475"/>
              <a:ext cx="2865368" cy="47552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B03634-B540-4B57-9DB5-6C305E92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955" y="1128242"/>
              <a:ext cx="2354784" cy="46181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4A16-50BF-42B7-A922-60F48E5455AC}"/>
              </a:ext>
            </a:extLst>
          </p:cNvPr>
          <p:cNvSpPr txBox="1"/>
          <p:nvPr/>
        </p:nvSpPr>
        <p:spPr>
          <a:xfrm>
            <a:off x="344519" y="875865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EF5B3-7E20-4CCC-94E6-E40270023D4A}"/>
              </a:ext>
            </a:extLst>
          </p:cNvPr>
          <p:cNvSpPr txBox="1"/>
          <p:nvPr/>
        </p:nvSpPr>
        <p:spPr>
          <a:xfrm>
            <a:off x="344519" y="1478353"/>
            <a:ext cx="419858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비교를 위한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수 데이터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kt4 : 4G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kt5 :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Data Frame</a:t>
            </a: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89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</p:spTree>
    <p:extLst>
      <p:ext uri="{BB962C8B-B14F-4D97-AF65-F5344CB8AC3E}">
        <p14:creationId xmlns:p14="http://schemas.microsoft.com/office/powerpoint/2010/main" val="61082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BC9A1-F0D9-4C3B-957F-A6520FBF511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6BADC-419C-4332-9E1D-57D93C61DE9B}"/>
              </a:ext>
            </a:extLst>
          </p:cNvPr>
          <p:cNvSpPr txBox="1"/>
          <p:nvPr/>
        </p:nvSpPr>
        <p:spPr>
          <a:xfrm>
            <a:off x="344519" y="875865"/>
            <a:ext cx="11715067" cy="389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MA,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등의 모델을 통해 연속된 기간의 데이터를 분해하여 분석</a:t>
            </a:r>
          </a:p>
          <a:p>
            <a:pPr>
              <a:lnSpc>
                <a:spcPct val="150000"/>
              </a:lnSpc>
            </a:pP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기본 분석 도구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모델을 통해 예측 모델 생성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원형 데이터를 시계열 분석을 위한 데이터로 정제작업</a:t>
            </a:r>
          </a:p>
        </p:txBody>
      </p:sp>
    </p:spTree>
    <p:extLst>
      <p:ext uri="{BB962C8B-B14F-4D97-AF65-F5344CB8AC3E}">
        <p14:creationId xmlns:p14="http://schemas.microsoft.com/office/powerpoint/2010/main" val="359578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BC9A1-F0D9-4C3B-957F-A6520FBF511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39E81-E0AD-469C-B967-1E975914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2" r="5017"/>
          <a:stretch/>
        </p:blipFill>
        <p:spPr>
          <a:xfrm>
            <a:off x="6179127" y="812800"/>
            <a:ext cx="5237018" cy="5132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07CBE-E385-4A04-A381-1230BC02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1" r="3963" b="2153"/>
          <a:stretch/>
        </p:blipFill>
        <p:spPr>
          <a:xfrm>
            <a:off x="0" y="812800"/>
            <a:ext cx="5902036" cy="4942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39ED1-0292-4E60-98CE-60D50ECC37D4}"/>
              </a:ext>
            </a:extLst>
          </p:cNvPr>
          <p:cNvSpPr txBox="1"/>
          <p:nvPr/>
        </p:nvSpPr>
        <p:spPr>
          <a:xfrm>
            <a:off x="2219331" y="5790406"/>
            <a:ext cx="188962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원본 데이터 </a:t>
            </a:r>
            <a:r>
              <a:rPr lang="en-US" altLang="ko-KR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</a:t>
            </a:r>
            <a:endParaRPr lang="ko-KR" altLang="en-US" sz="200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987F6-9704-4B48-A1DD-B8933AE875E0}"/>
              </a:ext>
            </a:extLst>
          </p:cNvPr>
          <p:cNvSpPr txBox="1"/>
          <p:nvPr/>
        </p:nvSpPr>
        <p:spPr>
          <a:xfrm>
            <a:off x="7107146" y="5790406"/>
            <a:ext cx="380585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Time Series </a:t>
            </a:r>
            <a:r>
              <a:rPr lang="ko-KR" altLang="en-US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변환 </a:t>
            </a:r>
            <a:r>
              <a:rPr lang="en-US" altLang="ko-KR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 + </a:t>
            </a:r>
            <a:r>
              <a:rPr lang="ko-KR" altLang="en-US" sz="2000" err="1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  <a:endParaRPr lang="ko-KR" altLang="en-US" sz="200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59D6AA-18C5-47EC-A33E-EAB37B058BFD}"/>
              </a:ext>
            </a:extLst>
          </p:cNvPr>
          <p:cNvSpPr/>
          <p:nvPr/>
        </p:nvSpPr>
        <p:spPr>
          <a:xfrm rot="19301668">
            <a:off x="6206836" y="2544620"/>
            <a:ext cx="5181600" cy="26785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82DD0F4-466D-4385-A4FF-6EC378D8DB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559800" y="2860040"/>
            <a:ext cx="901700" cy="64008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2EE657-D416-49A4-BFE4-8535347129B3}"/>
              </a:ext>
            </a:extLst>
          </p:cNvPr>
          <p:cNvSpPr txBox="1"/>
          <p:nvPr/>
        </p:nvSpPr>
        <p:spPr>
          <a:xfrm>
            <a:off x="9461500" y="3315454"/>
            <a:ext cx="97334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</a:p>
        </p:txBody>
      </p:sp>
    </p:spTree>
    <p:extLst>
      <p:ext uri="{BB962C8B-B14F-4D97-AF65-F5344CB8AC3E}">
        <p14:creationId xmlns:p14="http://schemas.microsoft.com/office/powerpoint/2010/main" val="113701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A05EB11-4449-4D5D-902A-EBBADE8653D3}"/>
              </a:ext>
            </a:extLst>
          </p:cNvPr>
          <p:cNvGrpSpPr/>
          <p:nvPr/>
        </p:nvGrpSpPr>
        <p:grpSpPr>
          <a:xfrm>
            <a:off x="221728" y="1345885"/>
            <a:ext cx="5950347" cy="1477328"/>
            <a:chOff x="145653" y="184053"/>
            <a:chExt cx="5950347" cy="1477328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1D140E49-0FF1-4109-91BB-712453E23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53" y="184053"/>
              <a:ext cx="5950347" cy="14773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## 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skt</a:t>
              </a: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4g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data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분기별 </a:t>
              </a:r>
              <a:r>
                <a:rPr kumimoji="0" lang="ko-KR" altLang="en-US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시계열 분석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&gt; ts_skt4 &lt;- 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ts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df_sk$skt,start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=c(2013,1),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frequency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= 12)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&gt;</a:t>
              </a:r>
              <a:r>
                <a:rPr lang="ko-KR" altLang="ko-KR" sz="1200" dirty="0" err="1">
                  <a:solidFill>
                    <a:srgbClr val="0000FF"/>
                  </a:solidFill>
                  <a:latin typeface="Lucida Console" panose="020B0609040504020204" pitchFamily="49" charset="0"/>
                </a:rPr>
                <a:t>start</a:t>
              </a:r>
              <a:r>
                <a:rPr lang="ko-KR" altLang="ko-KR" sz="12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(ts_skt4) </a:t>
              </a:r>
              <a:endParaRPr lang="en-US" altLang="ko-KR" sz="1200" dirty="0">
                <a:solidFill>
                  <a:srgbClr val="0000FF"/>
                </a:solidFill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2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[1] 2013 1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end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[1] 2020 5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dev.new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()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plot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decompose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(ts_skt4))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C313D30D-8E4B-4E9C-9FE7-FA28B972A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363" y="922717"/>
              <a:ext cx="3983463" cy="1846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※ end(ts_skt4) : </a:t>
              </a:r>
              <a:r>
                <a:rPr kumimoji="0" lang="ko-KR" altLang="en-US" sz="12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시계열 분석이 끝나는 지점 확인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A12436-5A1C-45E9-BA6F-BF7F42AA4437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CB5C6-575F-4FDB-9FC5-3F55DBD4621A}"/>
              </a:ext>
            </a:extLst>
          </p:cNvPr>
          <p:cNvSpPr txBox="1"/>
          <p:nvPr/>
        </p:nvSpPr>
        <p:spPr>
          <a:xfrm>
            <a:off x="344519" y="594648"/>
            <a:ext cx="57047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decompose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정상성 및 계절적 주기성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CAE63B-CE6F-404F-B33A-133E9C1BB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1761" r="3197" b="3654"/>
          <a:stretch/>
        </p:blipFill>
        <p:spPr>
          <a:xfrm>
            <a:off x="6142716" y="784425"/>
            <a:ext cx="6049284" cy="5982136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8F2A3F6-26E8-46A1-9972-A315DB367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38FE3C-1DE9-4D3E-87EA-162D886B1064}"/>
              </a:ext>
            </a:extLst>
          </p:cNvPr>
          <p:cNvSpPr/>
          <p:nvPr/>
        </p:nvSpPr>
        <p:spPr>
          <a:xfrm>
            <a:off x="6089926" y="3775493"/>
            <a:ext cx="6049284" cy="1243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1EA4F-9972-4CF3-8F17-6D22DCF99BFE}"/>
              </a:ext>
            </a:extLst>
          </p:cNvPr>
          <p:cNvSpPr txBox="1"/>
          <p:nvPr/>
        </p:nvSpPr>
        <p:spPr>
          <a:xfrm>
            <a:off x="344519" y="3807119"/>
            <a:ext cx="5740674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계절적 주기성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일정한 기간동안 반복해서 그래프가 나타남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94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1109</Words>
  <Application>Microsoft Office PowerPoint</Application>
  <PresentationFormat>와이드스크린</PresentationFormat>
  <Paragraphs>174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Lucida Console</vt:lpstr>
      <vt:lpstr>Arial</vt:lpstr>
      <vt:lpstr>경기천년제목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Seojun KIM</dc:creator>
  <cp:lastModifiedBy>Seojun KIM</cp:lastModifiedBy>
  <cp:revision>76</cp:revision>
  <dcterms:created xsi:type="dcterms:W3CDTF">2020-07-18T08:25:07Z</dcterms:created>
  <dcterms:modified xsi:type="dcterms:W3CDTF">2020-07-20T12:46:00Z</dcterms:modified>
</cp:coreProperties>
</file>